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8"/>
  </p:sldMasterIdLst>
  <p:notesMasterIdLst>
    <p:notesMasterId r:id="rId50"/>
  </p:notesMasterIdLst>
  <p:handoutMasterIdLst>
    <p:handoutMasterId r:id="rId51"/>
  </p:handoutMasterIdLst>
  <p:sldIdLst>
    <p:sldId id="256" r:id="rId9"/>
    <p:sldId id="425" r:id="rId10"/>
    <p:sldId id="463" r:id="rId11"/>
    <p:sldId id="464" r:id="rId12"/>
    <p:sldId id="462" r:id="rId13"/>
    <p:sldId id="467" r:id="rId14"/>
    <p:sldId id="483" r:id="rId15"/>
    <p:sldId id="482" r:id="rId16"/>
    <p:sldId id="461" r:id="rId17"/>
    <p:sldId id="465" r:id="rId18"/>
    <p:sldId id="466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80" r:id="rId31"/>
    <p:sldId id="481" r:id="rId32"/>
    <p:sldId id="479" r:id="rId33"/>
    <p:sldId id="486" r:id="rId34"/>
    <p:sldId id="487" r:id="rId35"/>
    <p:sldId id="488" r:id="rId36"/>
    <p:sldId id="489" r:id="rId37"/>
    <p:sldId id="496" r:id="rId38"/>
    <p:sldId id="500" r:id="rId39"/>
    <p:sldId id="499" r:id="rId40"/>
    <p:sldId id="498" r:id="rId41"/>
    <p:sldId id="497" r:id="rId42"/>
    <p:sldId id="492" r:id="rId43"/>
    <p:sldId id="493" r:id="rId44"/>
    <p:sldId id="494" r:id="rId45"/>
    <p:sldId id="495" r:id="rId46"/>
    <p:sldId id="484" r:id="rId47"/>
    <p:sldId id="485" r:id="rId48"/>
    <p:sldId id="490" r:id="rId49"/>
  </p:sldIdLst>
  <p:sldSz cx="9144000" cy="6858000" type="screen4x3"/>
  <p:notesSz cx="6718300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ltersm179" initials="" lastIdx="4" clrIdx="0"/>
  <p:cmAuthor id="1" name="Neil MacDonald" initials="NM" lastIdx="1" clrIdx="1">
    <p:extLst>
      <p:ext uri="{19B8F6BF-5375-455C-9EA6-DF929625EA0E}">
        <p15:presenceInfo xmlns:p15="http://schemas.microsoft.com/office/powerpoint/2012/main" userId="b29e99988fdc29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707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0" y="114"/>
      </p:cViewPr>
      <p:guideLst>
        <p:guide orient="horz" pos="618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8T14:28:49.32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96A903-FF01-445B-A251-C822447A53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53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47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7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23BBB6-33A2-435B-B15C-6A6CF6A7FB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2873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Sadly we will never know for sure hence the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3BBB6-33A2-435B-B15C-6A6CF6A7FB05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324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Clearly the tape transcript shows the pilot had reached this stage.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3BBB6-33A2-435B-B15C-6A6CF6A7FB05}" type="slidenum">
              <a:rPr lang="en-GB" altLang="en-US" smtClean="0"/>
              <a:pPr/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065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Did they?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3BBB6-33A2-435B-B15C-6A6CF6A7FB05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35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30213"/>
            <a:ext cx="4875212" cy="6953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/>
              <a:t>Presentation Title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73225"/>
            <a:ext cx="4429125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en-US" noProof="0"/>
              <a:t>Presentation sub-heading text</a:t>
            </a:r>
          </a:p>
        </p:txBody>
      </p:sp>
      <p:pic>
        <p:nvPicPr>
          <p:cNvPr id="104452" name="Picture 4" descr="raf_graphic_powerpoint_bottom_horizontal_logo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2938"/>
            <a:ext cx="9144000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raf_logo_150pp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768975"/>
            <a:ext cx="1493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0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1900" y="430213"/>
            <a:ext cx="1123950" cy="3452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30213"/>
            <a:ext cx="3224212" cy="3452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0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93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73225"/>
            <a:ext cx="217328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0975" y="1673225"/>
            <a:ext cx="2174875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0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07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40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63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30213"/>
            <a:ext cx="2670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73225"/>
            <a:ext cx="450056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Slide body text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3428" name="Picture 4" descr="raf_logo_150pp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768975"/>
            <a:ext cx="1493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.publishing.service.gov.uk/media/643e408722ef3b000c66f3aa/Mudry_Cap_10B_G-BXBU_06-2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AA64A6-E314-41CE-8336-0A965DDBD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274" y="629567"/>
            <a:ext cx="5147563" cy="4468916"/>
          </a:xfrm>
        </p:spPr>
        <p:txBody>
          <a:bodyPr/>
          <a:lstStyle/>
          <a:p>
            <a:pPr algn="ctr"/>
            <a:r>
              <a:rPr lang="en-US" sz="5400" dirty="0"/>
              <a:t>TATCC SOUTH</a:t>
            </a:r>
            <a:br>
              <a:rPr lang="en-US" sz="5400" dirty="0"/>
            </a:br>
            <a:r>
              <a:rPr lang="en-US" sz="5400" dirty="0"/>
              <a:t>ATC BRIEF </a:t>
            </a:r>
            <a:br>
              <a:rPr lang="en-US" sz="5400" dirty="0"/>
            </a:br>
            <a:br>
              <a:rPr lang="en-US" sz="5400" dirty="0"/>
            </a:br>
            <a:r>
              <a:rPr lang="en-US" sz="4000" dirty="0"/>
              <a:t>G-BXBU CRASH</a:t>
            </a:r>
            <a:br>
              <a:rPr lang="en-US" sz="5400" dirty="0"/>
            </a:br>
            <a:br>
              <a:rPr lang="en-US" sz="1400" dirty="0"/>
            </a:br>
            <a:r>
              <a:rPr lang="en-US" sz="1400" dirty="0"/>
              <a:t>BY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FS NEIL MCDONALD</a:t>
            </a:r>
            <a:br>
              <a:rPr lang="en-US" sz="1400" dirty="0"/>
            </a:br>
            <a:br>
              <a:rPr lang="en-US" sz="1400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EC2E5A-B2A4-4DF8-9A22-3FCBDEDA2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798" y="2944047"/>
            <a:ext cx="5355503" cy="769441"/>
          </a:xfrm>
        </p:spPr>
        <p:txBody>
          <a:bodyPr/>
          <a:lstStyle/>
          <a:p>
            <a:pPr algn="ctr"/>
            <a:r>
              <a:rPr lang="en-US" sz="4400" dirty="0"/>
              <a:t> 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04620-B0B4-4568-98EF-21439C004AC7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A37D6-9492-4921-A9AB-CCEDBCF648E9}"/>
              </a:ext>
            </a:extLst>
          </p:cNvPr>
          <p:cNvSpPr txBox="1"/>
          <p:nvPr/>
        </p:nvSpPr>
        <p:spPr>
          <a:xfrm>
            <a:off x="3689321" y="257778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9ADB7-6B48-406C-B35C-6B3FBA9F49A2}"/>
              </a:ext>
            </a:extLst>
          </p:cNvPr>
          <p:cNvSpPr txBox="1"/>
          <p:nvPr/>
        </p:nvSpPr>
        <p:spPr>
          <a:xfrm>
            <a:off x="3863655" y="26577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44F58-B956-4154-92CF-E3330FB86830}"/>
              </a:ext>
            </a:extLst>
          </p:cNvPr>
          <p:cNvSpPr txBox="1"/>
          <p:nvPr/>
        </p:nvSpPr>
        <p:spPr>
          <a:xfrm>
            <a:off x="3996043" y="28320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1FA2C-E035-4851-95C0-3CC69A13B9E9}"/>
              </a:ext>
            </a:extLst>
          </p:cNvPr>
          <p:cNvSpPr txBox="1"/>
          <p:nvPr/>
        </p:nvSpPr>
        <p:spPr>
          <a:xfrm>
            <a:off x="4128432" y="29434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F1F6B-064F-441B-AF8B-2EBFD0DF5D51}"/>
              </a:ext>
            </a:extLst>
          </p:cNvPr>
          <p:cNvSpPr txBox="1"/>
          <p:nvPr/>
        </p:nvSpPr>
        <p:spPr>
          <a:xfrm>
            <a:off x="4858536" y="263545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04F7C-05C2-4DCF-BC92-CD6C8F077A7C}"/>
              </a:ext>
            </a:extLst>
          </p:cNvPr>
          <p:cNvSpPr txBox="1"/>
          <p:nvPr/>
        </p:nvSpPr>
        <p:spPr>
          <a:xfrm>
            <a:off x="5626653" y="25751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99AF3-AB1F-4B26-9473-C0E6B31D5750}"/>
              </a:ext>
            </a:extLst>
          </p:cNvPr>
          <p:cNvSpPr txBox="1"/>
          <p:nvPr/>
        </p:nvSpPr>
        <p:spPr>
          <a:xfrm>
            <a:off x="5622721" y="28333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AA0B5-CE9E-4EB7-B401-60A8AA6D78D9}"/>
              </a:ext>
            </a:extLst>
          </p:cNvPr>
          <p:cNvSpPr txBox="1"/>
          <p:nvPr/>
        </p:nvSpPr>
        <p:spPr>
          <a:xfrm>
            <a:off x="6613671" y="26498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95" y="430213"/>
            <a:ext cx="7494359" cy="701731"/>
          </a:xfrm>
        </p:spPr>
        <p:txBody>
          <a:bodyPr/>
          <a:lstStyle/>
          <a:p>
            <a:pPr algn="ctr"/>
            <a:r>
              <a:rPr lang="en-US" dirty="0"/>
              <a:t>Emergency Declared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309669"/>
            <a:ext cx="8330200" cy="5743111"/>
          </a:xfrm>
        </p:spPr>
        <p:txBody>
          <a:bodyPr/>
          <a:lstStyle/>
          <a:p>
            <a:r>
              <a:rPr lang="en-US" sz="3600" dirty="0" err="1"/>
              <a:t>Dunkeswell</a:t>
            </a:r>
            <a:r>
              <a:rPr lang="en-US" sz="3600" dirty="0"/>
              <a:t> suggested Exeter radar or D&amp;D on 121.5 </a:t>
            </a:r>
            <a:r>
              <a:rPr lang="en-US" sz="3600" dirty="0" err="1"/>
              <a:t>MHz.</a:t>
            </a:r>
            <a:r>
              <a:rPr lang="en-US" sz="3600" dirty="0"/>
              <a:t> </a:t>
            </a:r>
          </a:p>
          <a:p>
            <a:r>
              <a:rPr lang="en-US" sz="3600" dirty="0"/>
              <a:t>Pilot made another PAN call on 121.5 at 0911 stating he was in “real trouble” as he was stuck above thick cloud and didn’t know what to do</a:t>
            </a:r>
          </a:p>
          <a:p>
            <a:r>
              <a:rPr lang="en-US" sz="3600" dirty="0"/>
              <a:t>Finished transmission stating “I need to divert to somewhere close to</a:t>
            </a:r>
            <a:br>
              <a:rPr lang="en-US" sz="3600" dirty="0"/>
            </a:br>
            <a:r>
              <a:rPr lang="en-US" sz="3600" dirty="0"/>
              <a:t>me where I can land”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51" y="430213"/>
            <a:ext cx="1877437" cy="701731"/>
          </a:xfrm>
        </p:spPr>
        <p:txBody>
          <a:bodyPr/>
          <a:lstStyle/>
          <a:p>
            <a:pPr algn="ctr"/>
            <a:r>
              <a:rPr lang="en-US" dirty="0"/>
              <a:t>D &amp; 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309669"/>
            <a:ext cx="8330200" cy="5189113"/>
          </a:xfrm>
        </p:spPr>
        <p:txBody>
          <a:bodyPr/>
          <a:lstStyle/>
          <a:p>
            <a:r>
              <a:rPr lang="en-US" sz="3600" dirty="0"/>
              <a:t>D &amp; D replied “your PAN is acknowledged</a:t>
            </a:r>
          </a:p>
          <a:p>
            <a:r>
              <a:rPr lang="en-US" sz="3600" dirty="0"/>
              <a:t>Pilot stated his altitude was 7500 feet and had fuel endurance of 1.5 hours</a:t>
            </a:r>
          </a:p>
          <a:p>
            <a:r>
              <a:rPr lang="en-US" sz="3600" dirty="0"/>
              <a:t>D &amp; D asked pilot to squawk 7700 (pilot had transponder but it had not been switched on throughout the flight)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565" y="430213"/>
            <a:ext cx="4105612" cy="701731"/>
          </a:xfrm>
        </p:spPr>
        <p:txBody>
          <a:bodyPr/>
          <a:lstStyle/>
          <a:p>
            <a:pPr algn="ctr"/>
            <a:r>
              <a:rPr lang="en-US" dirty="0"/>
              <a:t>Exeter Airport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131944"/>
            <a:ext cx="8330200" cy="5743111"/>
          </a:xfrm>
        </p:spPr>
        <p:txBody>
          <a:bodyPr/>
          <a:lstStyle/>
          <a:p>
            <a:r>
              <a:rPr lang="en-US" sz="3600" dirty="0"/>
              <a:t>G-BXBU was flying in proximity to Exeter Airport</a:t>
            </a:r>
          </a:p>
          <a:p>
            <a:r>
              <a:rPr lang="en-US" sz="3600" dirty="0"/>
              <a:t>Exeter Airport were working </a:t>
            </a:r>
            <a:r>
              <a:rPr lang="en-US" sz="3600" dirty="0">
                <a:solidFill>
                  <a:srgbClr val="FF0000"/>
                </a:solidFill>
              </a:rPr>
              <a:t>Red 5 </a:t>
            </a:r>
            <a:r>
              <a:rPr lang="en-US" sz="3600" dirty="0"/>
              <a:t>who had departed Exeter 28 minutes earlier and was holding with a technical issue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Exeter controllers had seen G-BXBU but with no altitude information due </a:t>
            </a:r>
            <a:br>
              <a:rPr lang="en-US" sz="3600" dirty="0"/>
            </a:br>
            <a:r>
              <a:rPr lang="en-US" sz="3600" dirty="0"/>
              <a:t>to Transponder not being 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51" y="430213"/>
            <a:ext cx="6365845" cy="701731"/>
          </a:xfrm>
        </p:spPr>
        <p:txBody>
          <a:bodyPr/>
          <a:lstStyle/>
          <a:p>
            <a:pPr algn="ctr"/>
            <a:r>
              <a:rPr lang="en-US" dirty="0"/>
              <a:t>D &amp; D speak to Exeter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131944"/>
            <a:ext cx="8330200" cy="5853910"/>
          </a:xfrm>
        </p:spPr>
        <p:txBody>
          <a:bodyPr/>
          <a:lstStyle/>
          <a:p>
            <a:r>
              <a:rPr lang="en-US" sz="3600" dirty="0"/>
              <a:t>Exeter had heard about G-BXBU on 121.5 and an Exeter assistant called D &amp; D</a:t>
            </a:r>
          </a:p>
          <a:p>
            <a:r>
              <a:rPr lang="en-US" sz="3600" dirty="0"/>
              <a:t>D &amp; D support answered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D &amp; D support controller in this event provided support to D &amp; D controllers equivalent to that provided by an ATC assistant</a:t>
            </a:r>
          </a:p>
          <a:p>
            <a:r>
              <a:rPr lang="en-US" sz="3600" dirty="0"/>
              <a:t>Transcript follows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FC20-3493-96AF-2113-08AB907C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DF65A-F97A-2359-3996-4ECA76195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C266F1-D3E7-94F8-1918-1704DF09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6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B331-2ABC-3247-99A6-EBE4835C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847C-78DE-C644-884C-0398C7FA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73225"/>
            <a:ext cx="7070206" cy="3464766"/>
          </a:xfrm>
        </p:spPr>
        <p:txBody>
          <a:bodyPr/>
          <a:lstStyle/>
          <a:p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EDDCE9-65B9-EDCD-1D2C-23D8C353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"/>
            <a:ext cx="9137650" cy="55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7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4BD5-84EC-501A-9AD9-B4AC7189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26FB-4EB3-BD7A-F24F-FF7175049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5CD582-3051-1FBD-B06F-AE10E6E1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6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D1FE-137B-44DC-4445-74B0FC29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4BB3B-B3EB-8C08-713E-DE5F5B39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376" y="2283695"/>
            <a:ext cx="3792164" cy="232042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5E69F90-94A2-4778-00BC-889A84B5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431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4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07" y="430213"/>
            <a:ext cx="5452134" cy="701731"/>
          </a:xfrm>
        </p:spPr>
        <p:txBody>
          <a:bodyPr/>
          <a:lstStyle/>
          <a:p>
            <a:pPr algn="ctr"/>
            <a:r>
              <a:rPr lang="en-US" dirty="0"/>
              <a:t>D &amp; D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131944"/>
            <a:ext cx="8330200" cy="6407908"/>
          </a:xfrm>
        </p:spPr>
        <p:txBody>
          <a:bodyPr/>
          <a:lstStyle/>
          <a:p>
            <a:r>
              <a:rPr lang="en-US" sz="3600" dirty="0"/>
              <a:t>D &amp; D controller understood Exeter had been assessed as a suitable for a diversion by G-BXBU</a:t>
            </a:r>
          </a:p>
          <a:p>
            <a:r>
              <a:rPr lang="en-US" sz="3600" dirty="0"/>
              <a:t>He believed Exeter called </a:t>
            </a:r>
            <a:r>
              <a:rPr lang="en-US" sz="3600" dirty="0" err="1"/>
              <a:t>soley</a:t>
            </a:r>
            <a:r>
              <a:rPr lang="en-US" sz="3600" dirty="0"/>
              <a:t> to offer help to G-BXBU and not about </a:t>
            </a:r>
            <a:r>
              <a:rPr lang="en-US" sz="3600" dirty="0">
                <a:solidFill>
                  <a:srgbClr val="FF0000"/>
                </a:solidFill>
              </a:rPr>
              <a:t>Red 5</a:t>
            </a:r>
          </a:p>
          <a:p>
            <a:r>
              <a:rPr lang="en-US" sz="3600" dirty="0"/>
              <a:t>D &amp; D controller could not hear the call between Exeter and D &amp; D support controller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30" y="430213"/>
            <a:ext cx="5642891" cy="701731"/>
          </a:xfrm>
        </p:spPr>
        <p:txBody>
          <a:bodyPr/>
          <a:lstStyle/>
          <a:p>
            <a:pPr algn="ctr"/>
            <a:r>
              <a:rPr lang="en-US" dirty="0"/>
              <a:t>Exeter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131944"/>
            <a:ext cx="8330200" cy="4635115"/>
          </a:xfrm>
        </p:spPr>
        <p:txBody>
          <a:bodyPr/>
          <a:lstStyle/>
          <a:p>
            <a:r>
              <a:rPr lang="en-US" sz="3600" dirty="0"/>
              <a:t>G-BXBU was DS therefore able to fly IFR / in IMC</a:t>
            </a:r>
          </a:p>
          <a:p>
            <a:r>
              <a:rPr lang="en-US" sz="3600" dirty="0"/>
              <a:t>G-BXBU was diverting as a PAN for weather and therefore was possibly fuel or time critical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G-BXBU would have been given the Exeter weather by D &amp; D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755" y="430213"/>
            <a:ext cx="3477234" cy="701731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265601"/>
            <a:ext cx="8330200" cy="9842694"/>
          </a:xfrm>
        </p:spPr>
        <p:txBody>
          <a:bodyPr/>
          <a:lstStyle/>
          <a:p>
            <a:r>
              <a:rPr lang="en-US" sz="3600" dirty="0"/>
              <a:t>Aircraft - </a:t>
            </a:r>
            <a:r>
              <a:rPr lang="en-US" sz="3600" dirty="0" err="1"/>
              <a:t>Mudry</a:t>
            </a:r>
            <a:r>
              <a:rPr lang="en-US" sz="3600" dirty="0"/>
              <a:t> Cap 10B (VFR only)</a:t>
            </a:r>
          </a:p>
          <a:p>
            <a:r>
              <a:rPr lang="en-US" sz="3600" dirty="0"/>
              <a:t>Departed </a:t>
            </a:r>
            <a:r>
              <a:rPr lang="en-US" sz="3600" dirty="0" err="1"/>
              <a:t>Watchford</a:t>
            </a:r>
            <a:r>
              <a:rPr lang="en-US" sz="3600" dirty="0"/>
              <a:t> Farm, Somerset at 0704 on 12 Aug 2021 with two POB</a:t>
            </a:r>
          </a:p>
          <a:p>
            <a:r>
              <a:rPr lang="en-US" sz="3600" dirty="0"/>
              <a:t>Met conditions good on departure</a:t>
            </a:r>
          </a:p>
          <a:p>
            <a:r>
              <a:rPr lang="en-US" sz="3600" dirty="0"/>
              <a:t>Intended to fly to Isles of </a:t>
            </a:r>
            <a:r>
              <a:rPr lang="en-US" sz="3600" dirty="0" err="1"/>
              <a:t>Scilly</a:t>
            </a:r>
            <a:r>
              <a:rPr lang="en-US" sz="3600" dirty="0"/>
              <a:t> for a day trip</a:t>
            </a:r>
          </a:p>
          <a:p>
            <a:r>
              <a:rPr lang="en-US" sz="3600" dirty="0"/>
              <a:t>Pilot described as ‘fair weather flyer’ and held no IFR qualification</a:t>
            </a:r>
          </a:p>
          <a:p>
            <a:r>
              <a:rPr lang="en-US" sz="3600" dirty="0"/>
              <a:t>Rarely spoke to ATC on radio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988" y="430213"/>
            <a:ext cx="5578771" cy="701731"/>
          </a:xfrm>
        </p:spPr>
        <p:txBody>
          <a:bodyPr/>
          <a:lstStyle/>
          <a:p>
            <a:pPr algn="ctr"/>
            <a:r>
              <a:rPr lang="en-US" dirty="0"/>
              <a:t>G-BXBU with Exeter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032793"/>
            <a:ext cx="8330200" cy="6407908"/>
          </a:xfrm>
        </p:spPr>
        <p:txBody>
          <a:bodyPr/>
          <a:lstStyle/>
          <a:p>
            <a:r>
              <a:rPr lang="en-US" sz="3600" dirty="0"/>
              <a:t>Exeter controller initially sought to provide an ILS approach to G-BXBU</a:t>
            </a:r>
          </a:p>
          <a:p>
            <a:r>
              <a:rPr lang="en-US" sz="3600" dirty="0"/>
              <a:t>He replied that he couldn’t so vectors for SRA were given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/>
              <a:t>Weather requested by pilot (a surprise to Exeter) and given as 6km visibility and cloud broken 500 feet</a:t>
            </a:r>
          </a:p>
          <a:p>
            <a:r>
              <a:rPr lang="en-US" sz="3600" dirty="0"/>
              <a:t>SRA procedure minimum 790 feet</a:t>
            </a:r>
          </a:p>
          <a:p>
            <a:r>
              <a:rPr lang="en-US" sz="3600" dirty="0"/>
              <a:t>ATC terminology confusing?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986" y="430213"/>
            <a:ext cx="5578771" cy="701731"/>
          </a:xfrm>
        </p:spPr>
        <p:txBody>
          <a:bodyPr/>
          <a:lstStyle/>
          <a:p>
            <a:pPr algn="ctr"/>
            <a:r>
              <a:rPr lang="en-US" dirty="0"/>
              <a:t>G-BXBU with Exeter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131944"/>
            <a:ext cx="8330200" cy="5743111"/>
          </a:xfrm>
        </p:spPr>
        <p:txBody>
          <a:bodyPr/>
          <a:lstStyle/>
          <a:p>
            <a:r>
              <a:rPr lang="en-US" sz="3600" dirty="0"/>
              <a:t>0914 controller observed the aircraft descending and not maintaining the assigned heading</a:t>
            </a:r>
          </a:p>
          <a:p>
            <a:r>
              <a:rPr lang="en-US" sz="3600" dirty="0"/>
              <a:t>0916 radar track showed the aircraft levelling briefly around 4000 feet</a:t>
            </a:r>
          </a:p>
          <a:p>
            <a:r>
              <a:rPr lang="en-US" sz="3600" dirty="0"/>
              <a:t>Instruction given to descend to 2600 feet which was minimum safe altitude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986" y="430213"/>
            <a:ext cx="5578771" cy="701731"/>
          </a:xfrm>
        </p:spPr>
        <p:txBody>
          <a:bodyPr/>
          <a:lstStyle/>
          <a:p>
            <a:pPr algn="ctr"/>
            <a:r>
              <a:rPr lang="en-US" dirty="0"/>
              <a:t>G-BXBU with Exeter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131944"/>
            <a:ext cx="8330200" cy="7405104"/>
          </a:xfrm>
        </p:spPr>
        <p:txBody>
          <a:bodyPr/>
          <a:lstStyle/>
          <a:p>
            <a:r>
              <a:rPr lang="en-US" sz="3600" dirty="0"/>
              <a:t>Last radio transmission from the pilot was “descending two thousand six hundred, you want me on two three zero?”</a:t>
            </a:r>
          </a:p>
          <a:p>
            <a:r>
              <a:rPr lang="en-US" sz="3600" dirty="0"/>
              <a:t>0917 last radar return showed the aircraft at 2700 feet</a:t>
            </a:r>
          </a:p>
          <a:p>
            <a:r>
              <a:rPr lang="en-US" sz="3600" dirty="0"/>
              <a:t>0920, Devon and Cornwall Police received a report of an aircraft accident. Both occupants were</a:t>
            </a:r>
            <a:br>
              <a:rPr lang="en-US" sz="3600" dirty="0"/>
            </a:br>
            <a:r>
              <a:rPr lang="en-US" sz="3600" dirty="0"/>
              <a:t>fatally injured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D7F4-CC2D-5992-01FD-420D2F87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30213"/>
            <a:ext cx="4450257" cy="701731"/>
          </a:xfrm>
        </p:spPr>
        <p:txBody>
          <a:bodyPr/>
          <a:lstStyle/>
          <a:p>
            <a:r>
              <a:rPr lang="en-GB" dirty="0"/>
              <a:t>D and D comms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610EF-81D6-941A-45BD-EA5A74BA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24" y="0"/>
            <a:ext cx="3453599" cy="123530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BADD268-550A-C313-E618-A2029C54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0" y="179728"/>
            <a:ext cx="6982324" cy="626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75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A74DB-4C08-745C-3318-0F94AE98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216" y="1409505"/>
            <a:ext cx="3874107" cy="192753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1B0C2E6-891C-5DCA-7139-4246A6BE7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" y="201001"/>
            <a:ext cx="8559934" cy="53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FF5EE0-567E-8A57-DAFE-1ACE4C01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4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7BBC-E180-CF44-46BD-5C0F95A5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99181"/>
            <a:ext cx="2977097" cy="701731"/>
          </a:xfrm>
        </p:spPr>
        <p:txBody>
          <a:bodyPr/>
          <a:lstStyle/>
          <a:p>
            <a:r>
              <a:rPr lang="en-GB" dirty="0"/>
              <a:t>Crash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6C84-0B4B-15F5-0A98-61571055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657" y="3286064"/>
            <a:ext cx="3779569" cy="129102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56DCB0F-2122-AEDB-041F-B2511A35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0912"/>
            <a:ext cx="7887102" cy="47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82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45" y="430213"/>
            <a:ext cx="8215711" cy="701731"/>
          </a:xfrm>
        </p:spPr>
        <p:txBody>
          <a:bodyPr/>
          <a:lstStyle/>
          <a:p>
            <a:pPr algn="ctr"/>
            <a:r>
              <a:rPr lang="en-US" dirty="0"/>
              <a:t>Lessons Identified Pilot POV?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131944"/>
            <a:ext cx="8330200" cy="7183505"/>
          </a:xfrm>
        </p:spPr>
        <p:txBody>
          <a:bodyPr/>
          <a:lstStyle/>
          <a:p>
            <a:r>
              <a:rPr lang="en-US" sz="3600" dirty="0"/>
              <a:t>Poorly briefed on weather</a:t>
            </a:r>
          </a:p>
          <a:p>
            <a:r>
              <a:rPr lang="en-US" sz="3600" dirty="0"/>
              <a:t>Unable to fly IFR or in IMC </a:t>
            </a:r>
          </a:p>
          <a:p>
            <a:r>
              <a:rPr lang="en-US" sz="3600" dirty="0"/>
              <a:t>Became mentally saturated after being stuck above cloud</a:t>
            </a:r>
          </a:p>
          <a:p>
            <a:r>
              <a:rPr lang="en-US" sz="3600" dirty="0"/>
              <a:t>Unsure of emergency procedures? </a:t>
            </a:r>
            <a:br>
              <a:rPr lang="en-US" sz="3600" dirty="0"/>
            </a:br>
            <a:r>
              <a:rPr lang="en-US" sz="3600" dirty="0"/>
              <a:t>121.5 call only after being told</a:t>
            </a:r>
          </a:p>
          <a:p>
            <a:r>
              <a:rPr lang="en-US" sz="3600" dirty="0"/>
              <a:t>Panic set in after calling D&amp;D and speaking to Exeter</a:t>
            </a:r>
          </a:p>
          <a:p>
            <a:r>
              <a:rPr lang="en-US" sz="3600" dirty="0"/>
              <a:t>Disorientated flying in cloud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2432" y="430213"/>
            <a:ext cx="9688871" cy="701731"/>
          </a:xfrm>
        </p:spPr>
        <p:txBody>
          <a:bodyPr/>
          <a:lstStyle/>
          <a:p>
            <a:pPr algn="ctr"/>
            <a:r>
              <a:rPr lang="en-US" dirty="0"/>
              <a:t>Lessons Identified Controller POV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017075"/>
            <a:ext cx="8330200" cy="5964710"/>
          </a:xfrm>
        </p:spPr>
        <p:txBody>
          <a:bodyPr/>
          <a:lstStyle/>
          <a:p>
            <a:r>
              <a:rPr lang="en-US" sz="3600" dirty="0"/>
              <a:t>Lack of required information gleaned from pilot from D &amp; D (</a:t>
            </a:r>
            <a:r>
              <a:rPr lang="en-US" sz="3600" dirty="0" err="1"/>
              <a:t>eg</a:t>
            </a:r>
            <a:r>
              <a:rPr lang="en-US" sz="3600" dirty="0"/>
              <a:t> VFR only)</a:t>
            </a:r>
          </a:p>
          <a:p>
            <a:r>
              <a:rPr lang="en-US" sz="3600" dirty="0"/>
              <a:t>Applied DS to aircraft despite inability to fly IFR/IMC</a:t>
            </a:r>
          </a:p>
          <a:p>
            <a:r>
              <a:rPr lang="en-US" sz="3600" dirty="0"/>
              <a:t>Pilot above cloud with 1.5 hours endurance so no immediate pressure to provide a solution </a:t>
            </a:r>
          </a:p>
          <a:p>
            <a:r>
              <a:rPr lang="en-US" sz="3600" dirty="0"/>
              <a:t>No consideration by D &amp; D over what options were available </a:t>
            </a:r>
            <a:br>
              <a:rPr lang="en-US" sz="3600" dirty="0"/>
            </a:br>
            <a:r>
              <a:rPr lang="en-US" sz="3600" dirty="0"/>
              <a:t>(Gloucester VFR within 1.5 hours)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2432" y="430213"/>
            <a:ext cx="9688871" cy="701731"/>
          </a:xfrm>
        </p:spPr>
        <p:txBody>
          <a:bodyPr/>
          <a:lstStyle/>
          <a:p>
            <a:pPr algn="ctr"/>
            <a:r>
              <a:rPr lang="en-US" dirty="0"/>
              <a:t>Lessons Identified Controller POV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961990"/>
            <a:ext cx="8330200" cy="8734699"/>
          </a:xfrm>
        </p:spPr>
        <p:txBody>
          <a:bodyPr/>
          <a:lstStyle/>
          <a:p>
            <a:r>
              <a:rPr lang="en-US" sz="3600" dirty="0"/>
              <a:t>Radar handover was not between controllers</a:t>
            </a:r>
          </a:p>
          <a:p>
            <a:r>
              <a:rPr lang="en-US" sz="3600" dirty="0"/>
              <a:t>Lack of information given to Exeter controller prior to working G-BXBU</a:t>
            </a:r>
          </a:p>
          <a:p>
            <a:r>
              <a:rPr lang="en-US" sz="3600" dirty="0"/>
              <a:t>No check of Exeter weather conditions by D &amp; D prior to handover</a:t>
            </a:r>
          </a:p>
          <a:p>
            <a:r>
              <a:rPr lang="en-US" sz="3600" dirty="0"/>
              <a:t>G-BXBU called a weather diversion multiple times by Exeter assistant</a:t>
            </a:r>
          </a:p>
          <a:p>
            <a:r>
              <a:rPr lang="en-US" sz="3600" dirty="0"/>
              <a:t>Assumption made could fly IFR</a:t>
            </a:r>
            <a:br>
              <a:rPr lang="en-US" sz="3600" dirty="0"/>
            </a:br>
            <a:r>
              <a:rPr lang="en-US" sz="3600" dirty="0"/>
              <a:t>approach / in IMC as DS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11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2436" y="260259"/>
            <a:ext cx="9688871" cy="701731"/>
          </a:xfrm>
        </p:spPr>
        <p:txBody>
          <a:bodyPr/>
          <a:lstStyle/>
          <a:p>
            <a:pPr algn="ctr"/>
            <a:r>
              <a:rPr lang="en-US" dirty="0"/>
              <a:t>Lessons Identified Controller POV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961990"/>
            <a:ext cx="8330200" cy="10618291"/>
          </a:xfrm>
        </p:spPr>
        <p:txBody>
          <a:bodyPr/>
          <a:lstStyle/>
          <a:p>
            <a:r>
              <a:rPr lang="en-US" sz="3600" dirty="0"/>
              <a:t>ILS offered first to G-BXBU despite limitations of aircraft</a:t>
            </a:r>
          </a:p>
          <a:p>
            <a:r>
              <a:rPr lang="en-US" sz="3600" dirty="0"/>
              <a:t>SRA offered despite procedure minimum being above the reported cloud base</a:t>
            </a:r>
          </a:p>
          <a:p>
            <a:r>
              <a:rPr lang="en-US" sz="3600" dirty="0"/>
              <a:t>No use of checklists</a:t>
            </a:r>
          </a:p>
          <a:p>
            <a:r>
              <a:rPr lang="en-US" sz="3600" dirty="0"/>
              <a:t>No understanding that pilot had reached cognitive saturation and was basically ‘a passenger’ therefore </a:t>
            </a:r>
            <a:br>
              <a:rPr lang="en-US" sz="3600" dirty="0"/>
            </a:br>
            <a:r>
              <a:rPr lang="en-US" sz="3600" dirty="0"/>
              <a:t>didn’t question instructions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69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915" y="430213"/>
            <a:ext cx="2880917" cy="701731"/>
          </a:xfrm>
        </p:spPr>
        <p:txBody>
          <a:bodyPr/>
          <a:lstStyle/>
          <a:p>
            <a:pPr algn="ctr"/>
            <a:r>
              <a:rPr lang="en-US" dirty="0"/>
              <a:t>The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30" y="1254585"/>
            <a:ext cx="8330200" cy="9731895"/>
          </a:xfrm>
        </p:spPr>
        <p:txBody>
          <a:bodyPr/>
          <a:lstStyle/>
          <a:p>
            <a:r>
              <a:rPr lang="en-US" sz="3600" dirty="0"/>
              <a:t>G-BXBU flew SW as planned towards Cornwall</a:t>
            </a:r>
          </a:p>
          <a:p>
            <a:r>
              <a:rPr lang="en-US" sz="3600" dirty="0"/>
              <a:t>As it passed N of Culdrose it descended to 1000 feet over the sea</a:t>
            </a:r>
          </a:p>
          <a:p>
            <a:r>
              <a:rPr lang="en-US" sz="3600" dirty="0"/>
              <a:t>Turned right to head East away from planned destination</a:t>
            </a:r>
          </a:p>
          <a:p>
            <a:r>
              <a:rPr lang="en-US" sz="3600" dirty="0"/>
              <a:t>Flew over the sea at a minimum of 320 feet with a number of turns</a:t>
            </a:r>
          </a:p>
          <a:p>
            <a:r>
              <a:rPr lang="en-US" sz="3600" dirty="0"/>
              <a:t>Flew North climbing to 8200 feet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20B5-97CA-0813-DE8B-41F7A852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A4-396B-963E-5D42-3A2522346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54B963-5ED8-E80D-9390-49F072AD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1" y="155132"/>
            <a:ext cx="6808425" cy="654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048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012A-0B42-6745-6631-780CAA2F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691CD-F7A8-7AB1-E9C9-1292B7BB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85" y="-684035"/>
            <a:ext cx="2563577" cy="108955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D50660-2E76-A84B-13F0-C29633F2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8" y="64376"/>
            <a:ext cx="6896123" cy="66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696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B4D2-CA3E-AADA-4371-B394033E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80E8-022B-24F9-801C-B7F17FF1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26" y="2213669"/>
            <a:ext cx="3573723" cy="166935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3B6DF2-7AD7-9E1B-2052-2387D0EE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3" y="165253"/>
            <a:ext cx="6533003" cy="64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63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FB7C-346F-FCAF-782E-760E60F7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8FAB-BEBA-D922-50FE-BB96FC062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10E1C26-D3D3-890B-00E4-D56A328A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" y="99151"/>
            <a:ext cx="6980139" cy="65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313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C5F3-34BE-95C4-0581-1C7267A5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2FCA-16C2-2D02-E3A9-D0FEA2D94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784B4C5-65F5-84D0-507C-C15FF63D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" y="39774"/>
            <a:ext cx="6720289" cy="660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00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08" y="260259"/>
            <a:ext cx="8151590" cy="701731"/>
          </a:xfrm>
        </p:spPr>
        <p:txBody>
          <a:bodyPr/>
          <a:lstStyle/>
          <a:p>
            <a:pPr algn="ctr"/>
            <a:r>
              <a:rPr lang="en-US" dirty="0"/>
              <a:t>Cognitive saturation/overload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961990"/>
            <a:ext cx="8330200" cy="8402300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Cognitive overload defined as: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 state of mental exhaustion that occurs when the demands placed on working memory exceed its capacity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27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08" y="260259"/>
            <a:ext cx="8151590" cy="701731"/>
          </a:xfrm>
        </p:spPr>
        <p:txBody>
          <a:bodyPr/>
          <a:lstStyle/>
          <a:p>
            <a:pPr algn="ctr"/>
            <a:r>
              <a:rPr lang="en-US" dirty="0"/>
              <a:t>Cognitive saturation/overload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961990"/>
            <a:ext cx="8330200" cy="7294305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Effects of Cognitive overload: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Decreased productivity</a:t>
            </a:r>
          </a:p>
          <a:p>
            <a:pPr marL="0" indent="0">
              <a:buNone/>
            </a:pPr>
            <a:r>
              <a:rPr lang="en-US" sz="3600" dirty="0"/>
              <a:t>Burnout</a:t>
            </a:r>
          </a:p>
          <a:p>
            <a:pPr marL="0" indent="0">
              <a:buNone/>
            </a:pPr>
            <a:r>
              <a:rPr lang="en-US" sz="3600" dirty="0"/>
              <a:t>Poor decision making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13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08" y="260259"/>
            <a:ext cx="8151590" cy="701731"/>
          </a:xfrm>
        </p:spPr>
        <p:txBody>
          <a:bodyPr/>
          <a:lstStyle/>
          <a:p>
            <a:pPr algn="ctr"/>
            <a:r>
              <a:rPr lang="en-US" dirty="0"/>
              <a:t>Cognitive saturation/overload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961990"/>
            <a:ext cx="8330200" cy="7848302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What does Cognitive overload look like?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Difficulty concentrating</a:t>
            </a:r>
          </a:p>
          <a:p>
            <a:pPr marL="0" indent="0">
              <a:buNone/>
            </a:pPr>
            <a:r>
              <a:rPr lang="en-US" sz="3600" dirty="0"/>
              <a:t>Forgetfulness</a:t>
            </a:r>
          </a:p>
          <a:p>
            <a:pPr marL="0" indent="0">
              <a:buNone/>
            </a:pPr>
            <a:r>
              <a:rPr lang="en-US" sz="3600" dirty="0"/>
              <a:t>Feeling overwhelmed or anxious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67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08" y="260259"/>
            <a:ext cx="8151590" cy="701731"/>
          </a:xfrm>
        </p:spPr>
        <p:txBody>
          <a:bodyPr/>
          <a:lstStyle/>
          <a:p>
            <a:pPr algn="ctr"/>
            <a:r>
              <a:rPr lang="en-US" dirty="0"/>
              <a:t>Cognitive saturation/overload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961990"/>
            <a:ext cx="8330200" cy="9067098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Overcoming Cognitive overload: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Prioritising</a:t>
            </a:r>
            <a:r>
              <a:rPr lang="en-US" sz="3600" dirty="0"/>
              <a:t> and simplifying tasks</a:t>
            </a:r>
          </a:p>
          <a:p>
            <a:pPr marL="0" indent="0">
              <a:buNone/>
            </a:pPr>
            <a:r>
              <a:rPr lang="en-US" sz="3600" dirty="0"/>
              <a:t>Allowing for regular breaks (no rush in this instance 1.5 hours endurance)</a:t>
            </a:r>
          </a:p>
          <a:p>
            <a:pPr marL="0" indent="0">
              <a:buNone/>
            </a:pPr>
            <a:r>
              <a:rPr lang="en-US" sz="3600" dirty="0"/>
              <a:t>Break down instructions into smaller and simpler pieces</a:t>
            </a:r>
          </a:p>
          <a:p>
            <a:pPr marL="0" indent="0">
              <a:buNone/>
            </a:pPr>
            <a:r>
              <a:rPr lang="en-US" sz="3600" dirty="0"/>
              <a:t>Use simple terminology (Not ILS)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03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19" y="408179"/>
            <a:ext cx="9344226" cy="701731"/>
          </a:xfrm>
        </p:spPr>
        <p:txBody>
          <a:bodyPr/>
          <a:lstStyle/>
          <a:p>
            <a:pPr algn="ctr"/>
            <a:r>
              <a:rPr lang="en-US" dirty="0"/>
              <a:t>Lessons Identified Controller POV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73225"/>
            <a:ext cx="8330200" cy="4524315"/>
          </a:xfrm>
        </p:spPr>
        <p:txBody>
          <a:bodyPr/>
          <a:lstStyle/>
          <a:p>
            <a:pPr algn="ctr"/>
            <a:r>
              <a:rPr lang="en-US" sz="3600" dirty="0"/>
              <a:t>MATS PART 1 STATES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Controllers shall offer as much assistance as possible to any aircraft that is considered to be in an emergency situation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93ED-15FE-3C2A-CCD0-FB564DD3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7BB83-CAD3-24BA-7694-9BBDDC410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279" y="1822778"/>
            <a:ext cx="3674788" cy="1587499"/>
          </a:xfrm>
        </p:spPr>
        <p:txBody>
          <a:bodyPr/>
          <a:lstStyle/>
          <a:p>
            <a:endParaRPr lang="en-GB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067B76A-A747-AC6C-25BF-16C81B55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" y="110169"/>
            <a:ext cx="8240616" cy="557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00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272" y="408179"/>
            <a:ext cx="3257623" cy="701731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CB93F2F-D34D-9103-4D3B-9D540AEC6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9" y="165253"/>
            <a:ext cx="6588425" cy="622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CF97C-032F-E65B-1F5F-1F182C59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73225"/>
            <a:ext cx="4500562" cy="46166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3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92" y="408179"/>
            <a:ext cx="7085594" cy="1311128"/>
          </a:xfrm>
        </p:spPr>
        <p:txBody>
          <a:bodyPr/>
          <a:lstStyle/>
          <a:p>
            <a:pPr algn="ctr"/>
            <a:r>
              <a:rPr lang="en-US" dirty="0"/>
              <a:t>Link to full report with </a:t>
            </a:r>
            <a:br>
              <a:rPr lang="en-US" dirty="0"/>
            </a:br>
            <a:r>
              <a:rPr lang="en-US" dirty="0"/>
              <a:t>Safety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2080849"/>
            <a:ext cx="8330200" cy="2086725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>
                <a:hlinkClick r:id="rId2"/>
              </a:rPr>
              <a:t>Mudry_Cap_10B_G-BXBU_06-23.pdf (publishing.service.gov.uk)</a:t>
            </a: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1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51" y="430213"/>
            <a:ext cx="5514651" cy="701731"/>
          </a:xfrm>
        </p:spPr>
        <p:txBody>
          <a:bodyPr/>
          <a:lstStyle/>
          <a:p>
            <a:pPr algn="ctr"/>
            <a:r>
              <a:rPr lang="en-US" dirty="0"/>
              <a:t>Weather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430854"/>
            <a:ext cx="8330200" cy="7072705"/>
          </a:xfrm>
        </p:spPr>
        <p:txBody>
          <a:bodyPr/>
          <a:lstStyle/>
          <a:p>
            <a:r>
              <a:rPr lang="en-US" sz="3600" dirty="0"/>
              <a:t>Weather deteriorated significantly </a:t>
            </a:r>
          </a:p>
          <a:p>
            <a:r>
              <a:rPr lang="en-US" sz="3600" dirty="0"/>
              <a:t>Last check by pilot 0519</a:t>
            </a:r>
          </a:p>
          <a:p>
            <a:r>
              <a:rPr lang="en-US" sz="3600" dirty="0"/>
              <a:t>Updates via TAF at 0600 forecasting the deterioration but only at </a:t>
            </a:r>
            <a:r>
              <a:rPr lang="en-US" sz="3600" dirty="0" err="1"/>
              <a:t>Newquay</a:t>
            </a:r>
            <a:endParaRPr lang="en-US" sz="3600" dirty="0"/>
          </a:p>
          <a:p>
            <a:r>
              <a:rPr lang="en-US" sz="3600" dirty="0"/>
              <a:t>Other ATC unit weather forecasts showed poor weather as they became available as they opened</a:t>
            </a:r>
          </a:p>
          <a:p>
            <a:r>
              <a:rPr lang="en-US" sz="3600" dirty="0"/>
              <a:t>No means to get weather info</a:t>
            </a:r>
            <a:br>
              <a:rPr lang="en-US" sz="3600" dirty="0"/>
            </a:br>
            <a:r>
              <a:rPr lang="en-US" sz="3600" dirty="0"/>
              <a:t>while airborne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8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7995-C00E-D9E6-EC64-CE208CD9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30213"/>
            <a:ext cx="3950120" cy="701731"/>
          </a:xfrm>
        </p:spPr>
        <p:txBody>
          <a:bodyPr/>
          <a:lstStyle/>
          <a:p>
            <a:r>
              <a:rPr lang="en-GB" dirty="0"/>
              <a:t>Local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7026-2EFC-1F2A-E2CA-3F00C85E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ACF1220-1590-0BDF-9C4F-EDA9E6A0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8" y="126464"/>
            <a:ext cx="6884588" cy="61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27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7995-C00E-D9E6-EC64-CE208CD9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30213"/>
            <a:ext cx="3950120" cy="701731"/>
          </a:xfrm>
        </p:spPr>
        <p:txBody>
          <a:bodyPr/>
          <a:lstStyle/>
          <a:p>
            <a:r>
              <a:rPr lang="en-GB" dirty="0"/>
              <a:t>Local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7026-2EFC-1F2A-E2CA-3F00C85E3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D0BD2F7-CACE-36D4-87BF-46F54FF0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5" y="157772"/>
            <a:ext cx="6873388" cy="616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57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7995-C00E-D9E6-EC64-CE208CD9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30213"/>
            <a:ext cx="5864106" cy="701731"/>
          </a:xfrm>
        </p:spPr>
        <p:txBody>
          <a:bodyPr/>
          <a:lstStyle/>
          <a:p>
            <a:r>
              <a:rPr lang="en-GB" dirty="0"/>
              <a:t>Weather at crash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7026-2EFC-1F2A-E2CA-3F00C85E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363" y="1250706"/>
            <a:ext cx="2697574" cy="12470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798437D-EC28-F33C-022D-969437280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2" y="1250705"/>
            <a:ext cx="7015939" cy="549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02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C3A1-A769-4E57-A2EB-BF5FCFCD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810" y="430213"/>
            <a:ext cx="5771132" cy="701731"/>
          </a:xfrm>
        </p:spPr>
        <p:txBody>
          <a:bodyPr/>
          <a:lstStyle/>
          <a:p>
            <a:pPr algn="ctr"/>
            <a:r>
              <a:rPr lang="en-US" dirty="0"/>
              <a:t>Emergency Declared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6C4E-FF8E-4E12-81DE-2AF6E279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0" y="1309669"/>
            <a:ext cx="8330200" cy="5743111"/>
          </a:xfrm>
        </p:spPr>
        <p:txBody>
          <a:bodyPr/>
          <a:lstStyle/>
          <a:p>
            <a:r>
              <a:rPr lang="en-US" sz="3600" dirty="0"/>
              <a:t>At approximately 0905 pilot called </a:t>
            </a:r>
            <a:r>
              <a:rPr lang="en-US" sz="3600" dirty="0" err="1"/>
              <a:t>Dunkeswell</a:t>
            </a:r>
            <a:r>
              <a:rPr lang="en-US" sz="3600" dirty="0"/>
              <a:t> Radio using the words “PAN, PAN, PAN”</a:t>
            </a:r>
          </a:p>
          <a:p>
            <a:r>
              <a:rPr lang="en-US" sz="3600" dirty="0"/>
              <a:t>His message asked about the weather conditions at the airfield and stating he couldn’t land at </a:t>
            </a:r>
            <a:r>
              <a:rPr lang="en-US" sz="3600" dirty="0" err="1"/>
              <a:t>Watchford</a:t>
            </a:r>
            <a:r>
              <a:rPr lang="en-US" sz="3600" dirty="0"/>
              <a:t> Farm because he was stuck above cloud.</a:t>
            </a:r>
          </a:p>
          <a:p>
            <a:r>
              <a:rPr lang="en-US" sz="3600" dirty="0"/>
              <a:t>Reply was that cloud base was</a:t>
            </a:r>
            <a:br>
              <a:rPr lang="en-US" sz="3600" dirty="0"/>
            </a:br>
            <a:r>
              <a:rPr lang="en-US" sz="3600" dirty="0"/>
              <a:t>‘on the deck’ and vis 400m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739ABC"/>
      </a:dk2>
      <a:lt2>
        <a:srgbClr val="FFFFFF"/>
      </a:lt2>
      <a:accent1>
        <a:srgbClr val="002F5F"/>
      </a:accent1>
      <a:accent2>
        <a:srgbClr val="E98300"/>
      </a:accent2>
      <a:accent3>
        <a:srgbClr val="BCCADA"/>
      </a:accent3>
      <a:accent4>
        <a:srgbClr val="DADADA"/>
      </a:accent4>
      <a:accent5>
        <a:srgbClr val="AAADB6"/>
      </a:accent5>
      <a:accent6>
        <a:srgbClr val="D37600"/>
      </a:accent6>
      <a:hlink>
        <a:srgbClr val="FECB00"/>
      </a:hlink>
      <a:folHlink>
        <a:srgbClr val="0073CF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739ABC"/>
        </a:dk2>
        <a:lt2>
          <a:srgbClr val="FFFFFF"/>
        </a:lt2>
        <a:accent1>
          <a:srgbClr val="002F5F"/>
        </a:accent1>
        <a:accent2>
          <a:srgbClr val="E98300"/>
        </a:accent2>
        <a:accent3>
          <a:srgbClr val="BCCADA"/>
        </a:accent3>
        <a:accent4>
          <a:srgbClr val="DADADA"/>
        </a:accent4>
        <a:accent5>
          <a:srgbClr val="AAADB6"/>
        </a:accent5>
        <a:accent6>
          <a:srgbClr val="D37600"/>
        </a:accent6>
        <a:hlink>
          <a:srgbClr val="FECB00"/>
        </a:hlink>
        <a:folHlink>
          <a:srgbClr val="0073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Version xmlns="04738c6d-ecc8-46f1-821f-82e308eab3d9" xsi:nil="true"/>
    <d67af1ddf1dc47979d20c0eae491b81b xmlns="04738c6d-ecc8-46f1-821f-82e308eab3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04 Deliver the Unit's objectives</TermName>
          <TermId xmlns="http://schemas.microsoft.com/office/infopath/2007/PartnerControls">954cf193-6423-4137-9b07-8b4f402d8d43</TermId>
        </TermInfo>
      </Terms>
    </d67af1ddf1dc47979d20c0eae491b81b>
    <TaxKeywordTaxHTField xmlns="04738c6d-ecc8-46f1-821f-82e308eab3d9">
      <Terms xmlns="http://schemas.microsoft.com/office/infopath/2007/PartnerControls"/>
    </TaxKeywordTaxHTField>
    <_Status xmlns="http://schemas.microsoft.com/sharepoint/v3/fields">Not Started</_Status>
    <n1f450bd0d644ca798bdc94626fdef4f xmlns="04738c6d-ecc8-46f1-821f-82e308eab3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 management</TermName>
          <TermId xmlns="http://schemas.microsoft.com/office/infopath/2007/PartnerControls">6a085f67-cdb7-474e-8082-e1093d41b8cb</TermId>
        </TermInfo>
      </Terms>
    </n1f450bd0d644ca798bdc94626fdef4f>
    <m79e07ce3690491db9121a08429fad40 xmlns="04738c6d-ecc8-46f1-821f-82e308eab3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Air</TermName>
          <TermId xmlns="http://schemas.microsoft.com/office/infopath/2007/PartnerControls">bae4d02c-6a4f-4c05-88c9-3d9c33685563</TermId>
        </TermInfo>
      </Terms>
    </m79e07ce3690491db9121a08429fad40>
    <TaxCatchAll xmlns="04738c6d-ecc8-46f1-821f-82e308eab3d9">
      <Value>4</Value>
      <Value>3</Value>
      <Value>2</Value>
      <Value>1</Value>
    </TaxCatchAll>
    <UKProtectiveMarking xmlns="04738c6d-ecc8-46f1-821f-82e308eab3d9">OFFICIAL</UKProtectiveMarking>
    <CategoryDescription xmlns="http://schemas.microsoft.com/sharepoint.v3" xsi:nil="true"/>
    <CreatedOriginated xmlns="04738c6d-ecc8-46f1-821f-82e308eab3d9">2020-11-29T02:25:09+00:00</CreatedOriginated>
    <i71a74d1f9984201b479cc08077b6323 xmlns="04738c6d-ecc8-46f1-821f-82e308eab3d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 management</TermName>
          <TermId xmlns="http://schemas.microsoft.com/office/infopath/2007/PartnerControls">07795f02-7987-43cd-b575-f41fc8ac97cd</TermId>
        </TermInfo>
      </Terms>
    </i71a74d1f9984201b479cc08077b6323>
    <wic_System_Copyright xmlns="http://schemas.microsoft.com/sharepoint/v3/fields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</spe:Receivers>
</file>

<file path=customXml/item5.xml><?xml version="1.0" encoding="utf-8"?>
<?mso-contentType ?>
<p:Policy xmlns:p="office.server.policy" id="" local="true">
  <p:Name>MOD Document</p:Name>
  <p:Description>WIP Information Management Policy. Draft versions retained for 1 year, previous versions retained 2 years, current version deleted 7 years after last modification.</p:Description>
  <p:Statement>This content is subject to MODs Work In Progress Information Management Policy.</p:Statement>
  <p:PolicyItems>
    <p:PolicyItem featureId="Microsoft.Office.RecordsManagement.PolicyFeatures.PolicyAudit" staticId="0x010100D9D675D6CDED02438DC7CFF78D2F29E401|1757814118" UniqueId="dc6ba186-9934-4820-84ba-14368f378971">
      <p:Name>Auditing</p:Name>
      <p:Description>Audits user actions on documents and list items to the Audit Log.</p:Description>
      <p:CustomData>
        <Audit>
          <Update/>
          <CheckInOut/>
          <MoveCopy/>
          <DeleteRestore/>
        </Audit>
      </p:CustomData>
    </p:PolicyItem>
  </p:PolicyItems>
</p:Policy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MOD Document" ma:contentTypeID="0x010100D9D675D6CDED02438DC7CFF78D2F29E4010021A703FA5C9B06449712448D3A722C4D" ma:contentTypeVersion="8" ma:contentTypeDescription="Designed to facilitate the storage of MOD Documents with a '.doc' or '.docx' extension" ma:contentTypeScope="" ma:versionID="8adc4c0668529b928f0276e893ad6c10">
  <xsd:schema xmlns:xsd="http://www.w3.org/2001/XMLSchema" xmlns:xs="http://www.w3.org/2001/XMLSchema" xmlns:p="http://schemas.microsoft.com/office/2006/metadata/properties" xmlns:ns1="http://schemas.microsoft.com/sharepoint/v3" xmlns:ns2="04738c6d-ecc8-46f1-821f-82e308eab3d9" xmlns:ns3="http://schemas.microsoft.com/sharepoint.v3" xmlns:ns4="http://schemas.microsoft.com/sharepoint/v3/fields" xmlns:ns5="9b44af8e-c59a-436a-b17d-fb8637217c2b" xmlns:ns6="ff8582a3-0729-4846-a36e-03feaa167f3b" targetNamespace="http://schemas.microsoft.com/office/2006/metadata/properties" ma:root="true" ma:fieldsID="82b02c0552abebf3e6c9ead5d21e0467" ns1:_="" ns2:_="" ns3:_="" ns4:_="" ns5:_="" ns6:_="">
    <xsd:import namespace="http://schemas.microsoft.com/sharepoint/v3"/>
    <xsd:import namespace="04738c6d-ecc8-46f1-821f-82e308eab3d9"/>
    <xsd:import namespace="http://schemas.microsoft.com/sharepoint.v3"/>
    <xsd:import namespace="http://schemas.microsoft.com/sharepoint/v3/fields"/>
    <xsd:import namespace="9b44af8e-c59a-436a-b17d-fb8637217c2b"/>
    <xsd:import namespace="ff8582a3-0729-4846-a36e-03feaa167f3b"/>
    <xsd:element name="properties">
      <xsd:complexType>
        <xsd:sequence>
          <xsd:element name="documentManagement">
            <xsd:complexType>
              <xsd:all>
                <xsd:element ref="ns2:UKProtectiveMarking"/>
                <xsd:element ref="ns3:CategoryDescription" minOccurs="0"/>
                <xsd:element ref="ns4:_Status" minOccurs="0"/>
                <xsd:element ref="ns2:DocumentVersion" minOccurs="0"/>
                <xsd:element ref="ns2:CreatedOriginated" minOccurs="0"/>
                <xsd:element ref="ns4:wic_System_Copyright" minOccurs="0"/>
                <xsd:element ref="ns2:TaxCatchAll" minOccurs="0"/>
                <xsd:element ref="ns2:TaxKeywordTaxHTField" minOccurs="0"/>
                <xsd:element ref="ns2:TaxCatchAllLabel" minOccurs="0"/>
                <xsd:element ref="ns1:_dlc_Exempt" minOccurs="0"/>
                <xsd:element ref="ns2:d67af1ddf1dc47979d20c0eae491b81b" minOccurs="0"/>
                <xsd:element ref="ns2:m79e07ce3690491db9121a08429fad40" minOccurs="0"/>
                <xsd:element ref="ns2:n1f450bd0d644ca798bdc94626fdef4f" minOccurs="0"/>
                <xsd:element ref="ns2:i71a74d1f9984201b479cc08077b6323" minOccurs="0"/>
                <xsd:element ref="ns5:MediaServiceMetadata" minOccurs="0"/>
                <xsd:element ref="ns5:MediaServiceFastMetadata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1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38c6d-ecc8-46f1-821f-82e308eab3d9" elementFormDefault="qualified">
    <xsd:import namespace="http://schemas.microsoft.com/office/2006/documentManagement/types"/>
    <xsd:import namespace="http://schemas.microsoft.com/office/infopath/2007/PartnerControls"/>
    <xsd:element name="UKProtectiveMarking" ma:index="7" ma:displayName="Security Marking" ma:default="OFFICIAL" ma:description="The OFFICIAL-SENSITIVE marking should be used if it is clear that consequence of compromise would cause significant harm; Over 80% of MOD material is expected to be marked OFFICIAL." ma:format="Dropdown" ma:internalName="UKProtectiveMarking" ma:readOnly="false">
      <xsd:simpleType>
        <xsd:restriction base="dms:Choice">
          <xsd:enumeration value="OFFICIAL"/>
          <xsd:enumeration value="OFFICIAL-SENSITIVE"/>
          <xsd:enumeration value="OFFICIAL-SENSITIVE COMMERCIAL"/>
          <xsd:enumeration value="OFFICIAL-SENSITIVE PERSONAL"/>
          <xsd:enumeration value="OFFICIAL-SENSITIVE LOCSEN"/>
        </xsd:restriction>
      </xsd:simpleType>
    </xsd:element>
    <xsd:element name="DocumentVersion" ma:index="10" nillable="true" ma:displayName="Document Version" ma:description="Version number in the format X_X_X e.g. 1_2_1.You do not need a set number of digits, 1_1 is valid for example." ma:internalName="DocumentVersion">
      <xsd:simpleType>
        <xsd:restriction base="dms:Text">
          <xsd:maxLength value="255"/>
        </xsd:restriction>
      </xsd:simpleType>
    </xsd:element>
    <xsd:element name="CreatedOriginated" ma:index="11" nillable="true" ma:displayName="Created (Originated)" ma:default="[today]" ma:description="The date the document was originally created." ma:format="DateOnly" ma:internalName="CreatedOriginated">
      <xsd:simpleType>
        <xsd:restriction base="dms:DateTime"/>
      </xsd:simpleType>
    </xsd:element>
    <xsd:element name="TaxCatchAll" ma:index="15" nillable="true" ma:displayName="Taxonomy Catch All Column" ma:description="" ma:hidden="true" ma:list="{f2918dd5-b525-421e-99f2-971121148356}" ma:internalName="TaxCatchAll" ma:showField="CatchAllData" ma:web="87c65c77-3d9d-4ace-aa99-65ab1303fa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description="" ma:hidden="true" ma:list="{f2918dd5-b525-421e-99f2-971121148356}" ma:internalName="TaxCatchAllLabel" ma:readOnly="true" ma:showField="CatchAllDataLabel" ma:web="87c65c77-3d9d-4ace-aa99-65ab1303fa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67af1ddf1dc47979d20c0eae491b81b" ma:index="22" ma:taxonomy="true" ma:internalName="d67af1ddf1dc47979d20c0eae491b81b" ma:taxonomyFieldName="fileplanid" ma:displayName="UK Defence File Plan" ma:default="4;#04 Deliver the Unit's objectives|954cf193-6423-4137-9b07-8b4f402d8d43" ma:fieldId="{d67af1dd-f1dc-4797-9d20-c0eae491b81b}" ma:sspId="a9ff0b8c-5d72-4038-b2cd-f57bf310c636" ma:termSetId="4c6cc6f3-ba61-4d44-9233-db11931dac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79e07ce3690491db9121a08429fad40" ma:index="23" ma:taxonomy="true" ma:internalName="m79e07ce3690491db9121a08429fad40" ma:taxonomyFieldName="Business_x0020_Owner" ma:displayName="Business Owner" ma:default="1;#Air|bae4d02c-6a4f-4c05-88c9-3d9c33685563" ma:fieldId="{679e07ce-3690-491d-b912-1a08429fad40}" ma:sspId="a9ff0b8c-5d72-4038-b2cd-f57bf310c636" ma:termSetId="38806ae3-bd96-4c11-838c-3f296b63bb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1f450bd0d644ca798bdc94626fdef4f" ma:index="25" ma:taxonomy="true" ma:internalName="n1f450bd0d644ca798bdc94626fdef4f" ma:taxonomyFieldName="Subject_x0020_Keywords" ma:displayName="Subject Keywords" ma:default="3;#Information management|6a085f67-cdb7-474e-8082-e1093d41b8cb" ma:fieldId="{71f450bd-0d64-4ca7-98bd-c94626fdef4f}" ma:taxonomyMulti="true" ma:sspId="a9ff0b8c-5d72-4038-b2cd-f57bf310c636" ma:termSetId="7b8c463c-3f4b-49b4-909b-bbb5fe2586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a74d1f9984201b479cc08077b6323" ma:index="26" ma:taxonomy="true" ma:internalName="i71a74d1f9984201b479cc08077b6323" ma:taxonomyFieldName="Subject_x0020_Category" ma:displayName="Subject Category" ma:default="2;#Information management|07795f02-7987-43cd-b575-f41fc8ac97cd" ma:fieldId="{271a74d1-f998-4201-b479-cc08077b6323}" ma:taxonomyMulti="true" ma:sspId="a9ff0b8c-5d72-4038-b2cd-f57bf310c636" ma:termSetId="ff656f65-90c7-4f70-90bd-c22025b6cf0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8" nillable="true" ma:displayName="Description" ma:description="A description of the document." ma:internalName="Category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9" nillable="true" ma:displayName="Status" ma:default="Not Started" ma:description="The document lifecycle stage." ma:format="Dropdown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Under Review"/>
              <xsd:enumeration value="Reviewed"/>
              <xsd:enumeration value="Scheduled"/>
              <xsd:enumeration value="Published"/>
              <xsd:enumeration value="Final"/>
              <xsd:enumeration value="Superseded"/>
              <xsd:enumeration value="Expired"/>
            </xsd:restriction>
          </xsd:simpleType>
        </xsd:union>
      </xsd:simpleType>
    </xsd:element>
    <xsd:element name="wic_System_Copyright" ma:index="12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44af8e-c59a-436a-b17d-fb8637217c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582a3-0729-4846-a36e-03feaa167f3b" elementFormDefault="qualified">
    <xsd:import namespace="http://schemas.microsoft.com/office/2006/documentManagement/types"/>
    <xsd:import namespace="http://schemas.microsoft.com/office/infopath/2007/PartnerControls"/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?mso-contentType ?>
<SharedContentType xmlns="Microsoft.SharePoint.Taxonomy.ContentTypeSync" SourceId="a9ff0b8c-5d72-4038-b2cd-f57bf310c636" ContentTypeId="0x010100D9D675D6CDED02438DC7CFF78D2F29E401" PreviousValue="false"/>
</file>

<file path=customXml/itemProps1.xml><?xml version="1.0" encoding="utf-8"?>
<ds:datastoreItem xmlns:ds="http://schemas.openxmlformats.org/officeDocument/2006/customXml" ds:itemID="{AD537ADD-9F56-48D0-B1DC-1A0F9A882C4F}">
  <ds:schemaRefs>
    <ds:schemaRef ds:uri="04738c6d-ecc8-46f1-821f-82e308eab3d9"/>
    <ds:schemaRef ds:uri="9b44af8e-c59a-436a-b17d-fb8637217c2b"/>
    <ds:schemaRef ds:uri="ff8582a3-0729-4846-a36e-03feaa167f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F1D508-4B9F-4232-A246-44256BB331D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A54BD2AD-2237-4345-A4FF-0C2592D5A4B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221A6D5-05F3-4492-9D17-2F206411010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243DC52-5528-4B13-BBF6-9B5C25F68119}">
  <ds:schemaRefs>
    <ds:schemaRef ds:uri="office.server.policy"/>
  </ds:schemaRefs>
</ds:datastoreItem>
</file>

<file path=customXml/itemProps6.xml><?xml version="1.0" encoding="utf-8"?>
<ds:datastoreItem xmlns:ds="http://schemas.openxmlformats.org/officeDocument/2006/customXml" ds:itemID="{F6D995D1-231C-4221-8271-9740C0EE12D1}">
  <ds:schemaRefs>
    <ds:schemaRef ds:uri="04738c6d-ecc8-46f1-821f-82e308eab3d9"/>
    <ds:schemaRef ds:uri="9b44af8e-c59a-436a-b17d-fb8637217c2b"/>
    <ds:schemaRef ds:uri="ff8582a3-0729-4846-a36e-03feaa167f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572E7312-029D-4161-B87D-3E2456A51C0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1111</Words>
  <Application>Microsoft Office PowerPoint</Application>
  <PresentationFormat>On-screen Show (4:3)</PresentationFormat>
  <Paragraphs>167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Arial</vt:lpstr>
      <vt:lpstr>2_Custom Design</vt:lpstr>
      <vt:lpstr>TATCC SOUTH ATC BRIEF   G-BXBU CRASH  BY  FS NEIL MCDONALD  </vt:lpstr>
      <vt:lpstr>Background</vt:lpstr>
      <vt:lpstr>The Flight</vt:lpstr>
      <vt:lpstr>PowerPoint Presentation</vt:lpstr>
      <vt:lpstr>Weather Conditions</vt:lpstr>
      <vt:lpstr>Local weather</vt:lpstr>
      <vt:lpstr>Local weather</vt:lpstr>
      <vt:lpstr>Weather at crash site</vt:lpstr>
      <vt:lpstr>Emergency Declared</vt:lpstr>
      <vt:lpstr>Emergency Declared (cont)</vt:lpstr>
      <vt:lpstr>D &amp; D </vt:lpstr>
      <vt:lpstr>Exeter Airport </vt:lpstr>
      <vt:lpstr>D &amp; D speak to Exeter </vt:lpstr>
      <vt:lpstr>PowerPoint Presentation</vt:lpstr>
      <vt:lpstr>PowerPoint Presentation</vt:lpstr>
      <vt:lpstr>PowerPoint Presentation</vt:lpstr>
      <vt:lpstr>PowerPoint Presentation</vt:lpstr>
      <vt:lpstr>D &amp; D Assumptions</vt:lpstr>
      <vt:lpstr>Exeter Assumptions</vt:lpstr>
      <vt:lpstr>G-BXBU with Exeter</vt:lpstr>
      <vt:lpstr>G-BXBU with Exeter</vt:lpstr>
      <vt:lpstr>G-BXBU with Exeter</vt:lpstr>
      <vt:lpstr>D and D comms</vt:lpstr>
      <vt:lpstr>PowerPoint Presentation</vt:lpstr>
      <vt:lpstr>Crash Site</vt:lpstr>
      <vt:lpstr>Lessons Identified Pilot POV?</vt:lpstr>
      <vt:lpstr>Lessons Identified Controller POV</vt:lpstr>
      <vt:lpstr>Lessons Identified Controller POV</vt:lpstr>
      <vt:lpstr>Lessons Identified Controller POV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Cognitive saturation/overload</vt:lpstr>
      <vt:lpstr>Cognitive saturation/overload</vt:lpstr>
      <vt:lpstr>Cognitive saturation/overload</vt:lpstr>
      <vt:lpstr>Cognitive saturation/overload</vt:lpstr>
      <vt:lpstr>Lessons Identified Controller POV</vt:lpstr>
      <vt:lpstr>Conclusion</vt:lpstr>
      <vt:lpstr>Link to full report with  Safety Recommendations</vt:lpstr>
    </vt:vector>
  </TitlesOfParts>
  <Company>Ministry of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BM_FSO_Seminar_OccurrenceReporting_Follow-up-action</dc:title>
  <dc:subject>21</dc:subject>
  <dc:creator>MonkD504</dc:creator>
  <cp:lastModifiedBy>Neil MacDonald</cp:lastModifiedBy>
  <cp:revision>112</cp:revision>
  <dcterms:created xsi:type="dcterms:W3CDTF">2011-07-15T10:12:05Z</dcterms:created>
  <dcterms:modified xsi:type="dcterms:W3CDTF">2023-06-28T13:31:09Z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K Protective Marking">
    <vt:lpwstr>NO PROTECTIVE MARKING</vt:lpwstr>
  </property>
  <property fmtid="{D5CDD505-2E9C-101B-9397-08002B2CF9AE}" pid="3" name="Subject Category">
    <vt:lpwstr>2;#Information management|07795f02-7987-43cd-b575-f41fc8ac97cd</vt:lpwstr>
  </property>
  <property fmtid="{D5CDD505-2E9C-101B-9397-08002B2CF9AE}" pid="4" name="Keyword">
    <vt:lpwstr/>
  </property>
  <property fmtid="{D5CDD505-2E9C-101B-9397-08002B2CF9AE}" pid="5" name="Author0">
    <vt:lpwstr>DIIF\WaltersM179</vt:lpwstr>
  </property>
  <property fmtid="{D5CDD505-2E9C-101B-9397-08002B2CF9AE}" pid="6" name="MMS Date Created">
    <vt:lpwstr>2013-04-17T00:00:00Z</vt:lpwstr>
  </property>
  <property fmtid="{D5CDD505-2E9C-101B-9397-08002B2CF9AE}" pid="7" name="Owner">
    <vt:lpwstr>DIIF\WaltersM179</vt:lpwstr>
  </property>
  <property fmtid="{D5CDD505-2E9C-101B-9397-08002B2CF9AE}" pid="8" name="Document Group">
    <vt:lpwstr>None</vt:lpwstr>
  </property>
  <property fmtid="{D5CDD505-2E9C-101B-9397-08002B2CF9AE}" pid="9" name="Document Version">
    <vt:lpwstr>1.0</vt:lpwstr>
  </property>
  <property fmtid="{D5CDD505-2E9C-101B-9397-08002B2CF9AE}" pid="10" name="Review decision">
    <vt:lpwstr/>
  </property>
  <property fmtid="{D5CDD505-2E9C-101B-9397-08002B2CF9AE}" pid="11" name="Approved by">
    <vt:lpwstr/>
  </property>
  <property fmtid="{D5CDD505-2E9C-101B-9397-08002B2CF9AE}" pid="12" name="Fileplan ID">
    <vt:lpwstr/>
  </property>
  <property fmtid="{D5CDD505-2E9C-101B-9397-08002B2CF9AE}" pid="13" name="Date next version due">
    <vt:lpwstr/>
  </property>
  <property fmtid="{D5CDD505-2E9C-101B-9397-08002B2CF9AE}" pid="14" name="Source">
    <vt:lpwstr/>
  </property>
  <property fmtid="{D5CDD505-2E9C-101B-9397-08002B2CF9AE}" pid="15" name="Purpose">
    <vt:lpwstr/>
  </property>
  <property fmtid="{D5CDD505-2E9C-101B-9397-08002B2CF9AE}" pid="16" name="Abstract">
    <vt:lpwstr/>
  </property>
  <property fmtid="{D5CDD505-2E9C-101B-9397-08002B2CF9AE}" pid="17" name="Security descriptors">
    <vt:lpwstr/>
  </property>
  <property fmtid="{D5CDD505-2E9C-101B-9397-08002B2CF9AE}" pid="18" name="Security National Caveats">
    <vt:lpwstr/>
  </property>
  <property fmtid="{D5CDD505-2E9C-101B-9397-08002B2CF9AE}" pid="19" name="Security non-UK constraints">
    <vt:lpwstr/>
  </property>
  <property fmtid="{D5CDD505-2E9C-101B-9397-08002B2CF9AE}" pid="20" name="Nickname">
    <vt:lpwstr/>
  </property>
  <property fmtid="{D5CDD505-2E9C-101B-9397-08002B2CF9AE}" pid="21" name="Contributor">
    <vt:lpwstr/>
  </property>
  <property fmtid="{D5CDD505-2E9C-101B-9397-08002B2CF9AE}" pid="22" name="Contact">
    <vt:lpwstr>DIIF\WaltersM179</vt:lpwstr>
  </property>
  <property fmtid="{D5CDD505-2E9C-101B-9397-08002B2CF9AE}" pid="23" name="Publisher contact">
    <vt:lpwstr/>
  </property>
  <property fmtid="{D5CDD505-2E9C-101B-9397-08002B2CF9AE}" pid="24" name="Publisher">
    <vt:lpwstr/>
  </property>
  <property fmtid="{D5CDD505-2E9C-101B-9397-08002B2CF9AE}" pid="25" name="Geographical region">
    <vt:lpwstr/>
  </property>
  <property fmtid="{D5CDD505-2E9C-101B-9397-08002B2CF9AE}" pid="26" name="Geographical detail">
    <vt:lpwstr/>
  </property>
  <property fmtid="{D5CDD505-2E9C-101B-9397-08002B2CF9AE}" pid="27" name="Content time-line">
    <vt:lpwstr/>
  </property>
  <property fmtid="{D5CDD505-2E9C-101B-9397-08002B2CF9AE}" pid="28" name="Alternative title">
    <vt:lpwstr/>
  </property>
  <property fmtid="{D5CDD505-2E9C-101B-9397-08002B2CF9AE}" pid="29" name="Date acquired">
    <vt:lpwstr/>
  </property>
  <property fmtid="{D5CDD505-2E9C-101B-9397-08002B2CF9AE}" pid="30" name="Date available">
    <vt:lpwstr/>
  </property>
  <property fmtid="{D5CDD505-2E9C-101B-9397-08002B2CF9AE}" pid="31" name="FOI Exemption">
    <vt:lpwstr/>
  </property>
  <property fmtid="{D5CDD505-2E9C-101B-9397-08002B2CF9AE}" pid="32" name="FOI released on request">
    <vt:lpwstr/>
  </property>
  <property fmtid="{D5CDD505-2E9C-101B-9397-08002B2CF9AE}" pid="33" name="FOI Publication Date">
    <vt:lpwstr/>
  </property>
  <property fmtid="{D5CDD505-2E9C-101B-9397-08002B2CF9AE}" pid="34" name="FOI Disclosability Indicator">
    <vt:lpwstr>Not Assessed</vt:lpwstr>
  </property>
  <property fmtid="{D5CDD505-2E9C-101B-9397-08002B2CF9AE}" pid="35" name="ContentType">
    <vt:lpwstr>MOD Document</vt:lpwstr>
  </property>
  <property fmtid="{D5CDD505-2E9C-101B-9397-08002B2CF9AE}" pid="36" name="EIR Exception">
    <vt:lpwstr/>
  </property>
  <property fmtid="{D5CDD505-2E9C-101B-9397-08002B2CF9AE}" pid="37" name="From">
    <vt:lpwstr/>
  </property>
  <property fmtid="{D5CDD505-2E9C-101B-9397-08002B2CF9AE}" pid="38" name="Cc">
    <vt:lpwstr/>
  </property>
  <property fmtid="{D5CDD505-2E9C-101B-9397-08002B2CF9AE}" pid="39" name="Sent">
    <vt:lpwstr/>
  </property>
  <property fmtid="{D5CDD505-2E9C-101B-9397-08002B2CF9AE}" pid="40" name="To">
    <vt:lpwstr/>
  </property>
  <property fmtid="{D5CDD505-2E9C-101B-9397-08002B2CF9AE}" pid="41" name="DateScanned">
    <vt:lpwstr/>
  </property>
  <property fmtid="{D5CDD505-2E9C-101B-9397-08002B2CF9AE}" pid="42" name="ScannerOperator">
    <vt:lpwstr/>
  </property>
  <property fmtid="{D5CDD505-2E9C-101B-9397-08002B2CF9AE}" pid="43" name="MODSubject">
    <vt:lpwstr/>
  </property>
  <property fmtid="{D5CDD505-2E9C-101B-9397-08002B2CF9AE}" pid="44" name="MODImageCleaning">
    <vt:lpwstr/>
  </property>
  <property fmtid="{D5CDD505-2E9C-101B-9397-08002B2CF9AE}" pid="45" name="MODNumberOfPagesScanned">
    <vt:lpwstr/>
  </property>
  <property fmtid="{D5CDD505-2E9C-101B-9397-08002B2CF9AE}" pid="46" name="MODScanStandard">
    <vt:lpwstr/>
  </property>
  <property fmtid="{D5CDD505-2E9C-101B-9397-08002B2CF9AE}" pid="47" name="MODScanVerified">
    <vt:lpwstr>Pending</vt:lpwstr>
  </property>
  <property fmtid="{D5CDD505-2E9C-101B-9397-08002B2CF9AE}" pid="48" name="_dlc_policyId">
    <vt:lpwstr/>
  </property>
  <property fmtid="{D5CDD505-2E9C-101B-9397-08002B2CF9AE}" pid="49" name="ContentTypeId">
    <vt:lpwstr>0x010100D9D675D6CDED02438DC7CFF78D2F29E4010021A703FA5C9B06449712448D3A722C4D</vt:lpwstr>
  </property>
  <property fmtid="{D5CDD505-2E9C-101B-9397-08002B2CF9AE}" pid="50" name="ItemRetentionFormula">
    <vt:lpwstr/>
  </property>
  <property fmtid="{D5CDD505-2E9C-101B-9397-08002B2CF9AE}" pid="51" name="TaxKeyword">
    <vt:lpwstr/>
  </property>
  <property fmtid="{D5CDD505-2E9C-101B-9397-08002B2CF9AE}" pid="52" name="Business Owner">
    <vt:lpwstr>1;#Air|bae4d02c-6a4f-4c05-88c9-3d9c33685563</vt:lpwstr>
  </property>
  <property fmtid="{D5CDD505-2E9C-101B-9397-08002B2CF9AE}" pid="53" name="fileplanid">
    <vt:lpwstr>4;#04 Deliver the Unit's objectives|954cf193-6423-4137-9b07-8b4f402d8d43</vt:lpwstr>
  </property>
  <property fmtid="{D5CDD505-2E9C-101B-9397-08002B2CF9AE}" pid="54" name="Subject Keywords">
    <vt:lpwstr>3;#Information management|6a085f67-cdb7-474e-8082-e1093d41b8cb</vt:lpwstr>
  </property>
  <property fmtid="{D5CDD505-2E9C-101B-9397-08002B2CF9AE}" pid="55" name="AuthorIds_UIVersion_512">
    <vt:lpwstr>1897</vt:lpwstr>
  </property>
  <property fmtid="{D5CDD505-2E9C-101B-9397-08002B2CF9AE}" pid="56" name="SharedWithUsers">
    <vt:lpwstr>2007;#Mcdonald, Neil FS (BZN-OSW-ATC-ATCO 26)</vt:lpwstr>
  </property>
  <property fmtid="{D5CDD505-2E9C-101B-9397-08002B2CF9AE}" pid="57" name="MSIP_Label_d8a60473-494b-4586-a1bb-b0e663054676_Enabled">
    <vt:lpwstr>true</vt:lpwstr>
  </property>
  <property fmtid="{D5CDD505-2E9C-101B-9397-08002B2CF9AE}" pid="58" name="MSIP_Label_d8a60473-494b-4586-a1bb-b0e663054676_SetDate">
    <vt:lpwstr>2023-06-21T11:34:52Z</vt:lpwstr>
  </property>
  <property fmtid="{D5CDD505-2E9C-101B-9397-08002B2CF9AE}" pid="59" name="MSIP_Label_d8a60473-494b-4586-a1bb-b0e663054676_Method">
    <vt:lpwstr>Privileged</vt:lpwstr>
  </property>
  <property fmtid="{D5CDD505-2E9C-101B-9397-08002B2CF9AE}" pid="60" name="MSIP_Label_d8a60473-494b-4586-a1bb-b0e663054676_Name">
    <vt:lpwstr>MOD-1-O-‘UNMARKED’</vt:lpwstr>
  </property>
  <property fmtid="{D5CDD505-2E9C-101B-9397-08002B2CF9AE}" pid="61" name="MSIP_Label_d8a60473-494b-4586-a1bb-b0e663054676_SiteId">
    <vt:lpwstr>be7760ed-5953-484b-ae95-d0a16dfa09e5</vt:lpwstr>
  </property>
  <property fmtid="{D5CDD505-2E9C-101B-9397-08002B2CF9AE}" pid="62" name="MSIP_Label_d8a60473-494b-4586-a1bb-b0e663054676_ActionId">
    <vt:lpwstr>fe41f105-f436-4b04-978b-9e0d746dfc77</vt:lpwstr>
  </property>
  <property fmtid="{D5CDD505-2E9C-101B-9397-08002B2CF9AE}" pid="63" name="MSIP_Label_d8a60473-494b-4586-a1bb-b0e663054676_ContentBits">
    <vt:lpwstr>0</vt:lpwstr>
  </property>
</Properties>
</file>